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413" r:id="rId2"/>
    <p:sldId id="409" r:id="rId3"/>
    <p:sldId id="258" r:id="rId4"/>
    <p:sldId id="414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06" r:id="rId13"/>
    <p:sldId id="259" r:id="rId14"/>
    <p:sldId id="260" r:id="rId15"/>
    <p:sldId id="407" r:id="rId16"/>
    <p:sldId id="408" r:id="rId17"/>
    <p:sldId id="410" r:id="rId18"/>
    <p:sldId id="411" r:id="rId19"/>
    <p:sldId id="412" r:id="rId20"/>
    <p:sldId id="39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Light" pitchFamily="2" charset="0"/>
      <p:regular r:id="rId33"/>
      <p:italic r:id="rId34"/>
    </p:embeddedFont>
    <p:embeddedFont>
      <p:font typeface="Raleway Medium" pitchFamily="2" charset="0"/>
      <p:regular r:id="rId35"/>
      <p:italic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88853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942" y="108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088681"/>
            <a:ext cx="11089399" cy="4148489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16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200" dirty="0"/>
              <a:t>Supervisor: Dr L. Bolton</a:t>
            </a:r>
            <a:br>
              <a:rPr lang="en-US" sz="1200" dirty="0"/>
            </a:br>
            <a:r>
              <a:rPr lang="en-US" sz="1200" dirty="0"/>
              <a:t>Co-supervisor: Mr. J. Bingham</a:t>
            </a:r>
            <a:br>
              <a:rPr lang="en-US" sz="1600" dirty="0"/>
            </a:br>
            <a:br>
              <a:rPr lang="en-US" sz="1600" dirty="0"/>
            </a:br>
            <a:r>
              <a:rPr lang="en-US" sz="1100" dirty="0"/>
              <a:t>Department of Mathematical Sciences</a:t>
            </a:r>
            <a:br>
              <a:rPr lang="en-US" sz="1100" dirty="0"/>
            </a:br>
            <a:r>
              <a:rPr lang="en-US" sz="1100" dirty="0"/>
              <a:t>Stellenbosch University</a:t>
            </a:r>
            <a:br>
              <a:rPr lang="en-US" sz="1100" dirty="0"/>
            </a:br>
            <a:r>
              <a:rPr lang="en-US" sz="1100" dirty="0"/>
              <a:t>South Africa</a:t>
            </a:r>
            <a:br>
              <a:rPr lang="en-US" sz="1100" dirty="0"/>
            </a:br>
            <a:r>
              <a:rPr lang="en-US" sz="1100" dirty="0"/>
              <a:t>30 August 2022</a:t>
            </a:r>
            <a:br>
              <a:rPr lang="en-US" sz="1100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6691757" cy="510352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effectiveness of vaccination strategies and measles eradication targets for future predictions.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Assist in the analysis of the immune profile of the population and in each age group to establish the baseline and make projections.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effect of increasing vaccine coverage to 95% or greater.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The impact of increasing the efficacy 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Model is deterministic and compartmental.</a:t>
            </a:r>
          </a:p>
          <a:p>
            <a:pPr algn="just"/>
            <a:r>
              <a:rPr lang="en-US" sz="1800" dirty="0">
                <a:latin typeface="+mn-lt"/>
              </a:rPr>
              <a:t>Host population is homogeneous mixed.</a:t>
            </a:r>
          </a:p>
          <a:p>
            <a:pPr algn="just"/>
            <a:r>
              <a:rPr lang="en-US" sz="1800" dirty="0">
                <a:latin typeface="+mn-lt"/>
              </a:rPr>
              <a:t>Natural death and birth rates per capita are both consistent over time.</a:t>
            </a:r>
          </a:p>
          <a:p>
            <a:pPr algn="just"/>
            <a:r>
              <a:rPr lang="en-US" sz="1800" dirty="0">
                <a:latin typeface="+mn-lt"/>
              </a:rPr>
              <a:t>Infants who receive the first and second doses of the vaccine consecutively develop a permanent immunity to the disease.</a:t>
            </a:r>
          </a:p>
          <a:p>
            <a:pPr algn="just"/>
            <a:r>
              <a:rPr lang="en-US" sz="1800" dirty="0">
                <a:latin typeface="+mn-lt"/>
              </a:rPr>
              <a:t>A host population of a constant size.</a:t>
            </a:r>
          </a:p>
          <a:p>
            <a:pPr algn="just"/>
            <a:r>
              <a:rPr lang="en-US" sz="18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18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1800" dirty="0">
                <a:latin typeface="+mn-lt"/>
              </a:rPr>
              <a:t>Infant will be protected from measles by a successful vaccination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F30CCD-4C6C-402D-B117-7C942DE1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Measles is a disease that can be prevented with a vaccine.</a:t>
            </a:r>
          </a:p>
          <a:p>
            <a:pPr algn="just"/>
            <a:r>
              <a:rPr lang="en-US" sz="1800" dirty="0">
                <a:latin typeface="+mn-lt"/>
              </a:rPr>
              <a:t>Measles, Mumps, and Rubella (MMR) vaccine, usually requires two doses.</a:t>
            </a:r>
          </a:p>
          <a:p>
            <a:pPr algn="just"/>
            <a:r>
              <a:rPr lang="en-ZA" sz="1800" dirty="0">
                <a:latin typeface="+mn-lt"/>
              </a:rPr>
              <a:t>First dose administered at 6 months.</a:t>
            </a:r>
          </a:p>
          <a:p>
            <a:pPr algn="just"/>
            <a:r>
              <a:rPr lang="en-ZA" sz="1800" dirty="0">
                <a:latin typeface="+mn-lt"/>
              </a:rPr>
              <a:t>Second dose administered 12 months.</a:t>
            </a:r>
          </a:p>
          <a:p>
            <a:pPr algn="just"/>
            <a:r>
              <a:rPr lang="en-US" sz="1800" dirty="0">
                <a:latin typeface="+mn-lt"/>
              </a:rPr>
              <a:t>The efficacy of two doses of the measles vaccine ranges from 93% to 99%.</a:t>
            </a:r>
          </a:p>
          <a:p>
            <a:pPr algn="just"/>
            <a:r>
              <a:rPr lang="en-US" sz="1800" dirty="0">
                <a:latin typeface="+mn-lt"/>
              </a:rPr>
              <a:t>Vaccine coverage  averaged 71,7%.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US" sz="1800" dirty="0">
                <a:latin typeface="+mn-lt"/>
              </a:rPr>
              <a:t>In this section, we develop a two-dose vaccination model with two age corporations to observe the vaccination strategies for measles epidemics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37F5-0FA5-47F2-9E2F-D35DCC164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Implementation of measles vaccination methods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A7C404-BF3F-4F59-B033-2A29CD8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6431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ZA" sz="18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We subdivide the host population into two age 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Considering age-specific differences in vaccination schedules, mortality, and contact patterns</a:t>
            </a:r>
            <a:endParaRPr lang="en-GB" sz="14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418944"/>
            <a:ext cx="556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Figure 1: Model diagram for a measles vaccination model with two age group.</a:t>
            </a:r>
          </a:p>
          <a:p>
            <a:pPr algn="just"/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 model structure is shown in the transmission diagram in Figure 1. Two doses of measles vaccine were incorporated: MMR1 for age group 1 (6 months), and MMR2 for age group 2 (12 months). The model is described by the following system of differential equations. </a:t>
            </a:r>
            <a:endParaRPr lang="en-ZA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91215A-4989-480D-9016-59073FD6D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4229" y="989815"/>
            <a:ext cx="6771629" cy="4429129"/>
          </a:xfrm>
        </p:spPr>
      </p:pic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429375" y="2385603"/>
            <a:ext cx="5335588" cy="217687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2: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63" y="2387190"/>
            <a:ext cx="5367337" cy="21752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Differential equations for age group 1: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680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Initial values of state variables in the model are estimated directly from published data.</a:t>
            </a:r>
          </a:p>
          <a:p>
            <a:r>
              <a:rPr lang="en-ZA" sz="1800" dirty="0">
                <a:latin typeface="+mn-lt"/>
              </a:rPr>
              <a:t>Other parameter values </a:t>
            </a:r>
            <a:r>
              <a:rPr lang="en-US" sz="1800" dirty="0">
                <a:latin typeface="+mn-lt"/>
              </a:rPr>
              <a:t>are estimated by fitting the model outcomes to measles data.</a:t>
            </a:r>
            <a:endParaRPr lang="en-ZA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The measles data used for model fitting include the reported annual incidence and age specific incidence of measles in South Africa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5838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Evaluate sustained effort of measles vaccination strategies.</a:t>
            </a:r>
          </a:p>
          <a:p>
            <a:r>
              <a:rPr lang="en-US" sz="1800" dirty="0">
                <a:latin typeface="+mn-lt"/>
              </a:rPr>
              <a:t>Examine the fraction of population that is protected by vaccination.</a:t>
            </a:r>
          </a:p>
          <a:p>
            <a:r>
              <a:rPr lang="en-US" sz="1800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6377432" cy="44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Explore different scenarios in which the vaccine coverage rate.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Implement the efficacy of 95% to the first dose that is administered to 6 months old</a:t>
            </a:r>
            <a:endParaRPr lang="en-ZA" sz="18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28750"/>
            <a:ext cx="11122470" cy="508447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n-lt"/>
              </a:rPr>
              <a:t>The model will be run in R studio (version 4.2.0) running R statistical software (version 4.2.0). </a:t>
            </a:r>
          </a:p>
          <a:p>
            <a:pPr algn="just"/>
            <a:r>
              <a:rPr lang="en-US" sz="1800" dirty="0">
                <a:latin typeface="+mn-lt"/>
              </a:rPr>
              <a:t>The R package tidyverse (version 4.2.0) will be used.</a:t>
            </a:r>
          </a:p>
          <a:p>
            <a:pPr algn="just"/>
            <a:endParaRPr lang="en-US" sz="1800" dirty="0">
              <a:latin typeface="+mn-lt"/>
            </a:endParaRPr>
          </a:p>
          <a:p>
            <a:pPr algn="just"/>
            <a:r>
              <a:rPr lang="en-ZA" sz="1800" dirty="0">
                <a:latin typeface="+mn-lt"/>
                <a:ea typeface="CMR10"/>
              </a:rPr>
              <a:t>F</a:t>
            </a:r>
            <a:r>
              <a:rPr lang="en-ZA" sz="1800" dirty="0">
                <a:effectLst/>
                <a:latin typeface="+mn-lt"/>
                <a:ea typeface="CMR10"/>
              </a:rPr>
              <a:t>unction calculates the rate of change in each state variable</a:t>
            </a:r>
          </a:p>
          <a:p>
            <a:pPr algn="just"/>
            <a:r>
              <a:rPr lang="en-ZA" sz="1800" dirty="0">
                <a:effectLst/>
                <a:latin typeface="+mn-lt"/>
                <a:ea typeface="CMR10"/>
              </a:rPr>
              <a:t>Ordinary Differential Equations (ODE’s) </a:t>
            </a:r>
          </a:p>
          <a:p>
            <a:pPr algn="just"/>
            <a:endParaRPr lang="en-ZA" sz="18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+mn-lt"/>
              </a:rPr>
              <a:t>Introduction </a:t>
            </a:r>
          </a:p>
          <a:p>
            <a:r>
              <a:rPr lang="en-US" sz="1400" b="1" dirty="0">
                <a:latin typeface="+mn-lt"/>
              </a:rPr>
              <a:t>Research question</a:t>
            </a:r>
          </a:p>
          <a:p>
            <a:r>
              <a:rPr lang="en-US" sz="1400" b="1" dirty="0">
                <a:latin typeface="+mn-lt"/>
              </a:rPr>
              <a:t>Aim of the research</a:t>
            </a:r>
          </a:p>
          <a:p>
            <a:r>
              <a:rPr lang="en-US" sz="1400" b="1" dirty="0">
                <a:latin typeface="+mn-lt"/>
              </a:rPr>
              <a:t>Main objectives of the research</a:t>
            </a:r>
            <a:endParaRPr lang="en-ZA" sz="1200" b="1" dirty="0">
              <a:latin typeface="+mn-lt"/>
            </a:endParaRPr>
          </a:p>
          <a:p>
            <a:r>
              <a:rPr lang="en-ZA" sz="1400" b="1" dirty="0">
                <a:latin typeface="+mn-lt"/>
              </a:rPr>
              <a:t>Study benefits</a:t>
            </a:r>
          </a:p>
          <a:p>
            <a:r>
              <a:rPr lang="en-ZA" sz="1400" b="1" dirty="0">
                <a:latin typeface="+mn-lt"/>
              </a:rPr>
              <a:t>Mathematical model</a:t>
            </a:r>
          </a:p>
          <a:p>
            <a:r>
              <a:rPr lang="en-ZA" sz="1400" b="1" dirty="0">
                <a:latin typeface="+mn-lt"/>
              </a:rPr>
              <a:t>Code design </a:t>
            </a:r>
          </a:p>
          <a:p>
            <a:endParaRPr lang="en-ZA" sz="1800" dirty="0">
              <a:latin typeface="Calibri Light" panose="020F0302020204030204" pitchFamily="34" charset="0"/>
            </a:endParaRPr>
          </a:p>
          <a:p>
            <a:endParaRPr lang="en-ZA" dirty="0"/>
          </a:p>
          <a:p>
            <a:endParaRPr lang="en-ZA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>
            <a:normAutofit/>
          </a:bodyPr>
          <a:lstStyle/>
          <a:p>
            <a:r>
              <a:rPr lang="en-US" dirty="0"/>
              <a:t>Measles is a Vaccine-Preventable Disease (VDP).</a:t>
            </a:r>
          </a:p>
          <a:p>
            <a:r>
              <a:rPr lang="en-US" dirty="0"/>
              <a:t>90% of exposed susceptible individuals are exposed to measles.</a:t>
            </a:r>
          </a:p>
          <a:p>
            <a:r>
              <a:rPr lang="en-ZA" dirty="0"/>
              <a:t>Incubation period</a:t>
            </a:r>
          </a:p>
          <a:p>
            <a:r>
              <a:rPr lang="en-US" dirty="0"/>
              <a:t>52,600 confirmed mortality cases</a:t>
            </a:r>
          </a:p>
          <a:p>
            <a:r>
              <a:rPr lang="en-US" dirty="0"/>
              <a:t>Major cause of morbidity and mortality globally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26CC5-E034-45EE-B3F7-8D1DE834A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7310882" cy="4414600"/>
          </a:xfrm>
        </p:spPr>
        <p:txBody>
          <a:bodyPr>
            <a:normAutofit/>
          </a:bodyPr>
          <a:lstStyle/>
          <a:p>
            <a:r>
              <a:rPr lang="en-US" dirty="0"/>
              <a:t>Vaccine is the most effective public health intervention.</a:t>
            </a:r>
          </a:p>
          <a:p>
            <a:r>
              <a:rPr lang="en-ZA" dirty="0"/>
              <a:t>Measles-Mumps-Rubella (MMR) vaccination.</a:t>
            </a:r>
          </a:p>
          <a:p>
            <a:r>
              <a:rPr lang="en-US" dirty="0"/>
              <a:t>Measles vaccine at 6 months old age.</a:t>
            </a:r>
          </a:p>
          <a:p>
            <a:r>
              <a:rPr lang="en-US" dirty="0"/>
              <a:t>The second dose is administered at 12 months old age.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9654-801C-4821-B25A-F8601906A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Measles vaccination 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6CF6F3-122F-4E2D-A5ED-32DF7BA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459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577332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different vaccination strategies would influence the transmission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Investigate the Measles SEIR epidemic model with discrete age groups to understand the transmission dynamics of an infectious disease in a host population with an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r>
              <a:rPr lang="en-US" sz="3600" dirty="0"/>
              <a:t>Formulate a mathematical model for measles vaccination strategies and transmission dynamics.</a:t>
            </a:r>
            <a:endParaRPr lang="en-ZA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objective of the research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transmission dynamics of measles in age-structured host population.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vaccination strategies for measles with discrete age structure.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analyse South African measles data and assess the efficiency of various vaccination strategies for the country's measles epidemic control.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compare the outcomes of various measles vaccination strategies recommended by NICD and the World Health Organization.</a:t>
            </a:r>
            <a:endParaRPr lang="en-ZA" sz="18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measles incidence from South Africa released by The National Institute for Communicable Diseases, develop an age-group vaccination model.</a:t>
            </a:r>
            <a:endParaRPr lang="en-ZA" sz="18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Research objectives</a:t>
            </a:r>
            <a:br>
              <a:rPr lang="en-ZA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38066</TotalTime>
  <Words>1423</Words>
  <Application>Microsoft Office PowerPoint</Application>
  <PresentationFormat>Widescreen</PresentationFormat>
  <Paragraphs>129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Raleway Medium</vt:lpstr>
      <vt:lpstr>Calibri</vt:lpstr>
      <vt:lpstr>Raleway</vt:lpstr>
      <vt:lpstr>Indy Serif</vt:lpstr>
      <vt:lpstr>Arial</vt:lpstr>
      <vt:lpstr>Symbol</vt:lpstr>
      <vt:lpstr>Trebuchet MS</vt:lpstr>
      <vt:lpstr>Raleway Light</vt:lpstr>
      <vt:lpstr>Calibri Light</vt:lpstr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Mthi, Z, Miss [24863831@sun.ac.za]</cp:lastModifiedBy>
  <cp:revision>729</cp:revision>
  <dcterms:created xsi:type="dcterms:W3CDTF">2021-09-15T08:20:16Z</dcterms:created>
  <dcterms:modified xsi:type="dcterms:W3CDTF">2022-08-25T07:59:35Z</dcterms:modified>
</cp:coreProperties>
</file>